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73" r:id="rId3"/>
    <p:sldId id="282" r:id="rId4"/>
    <p:sldId id="294" r:id="rId5"/>
    <p:sldId id="295" r:id="rId6"/>
    <p:sldId id="274" r:id="rId7"/>
    <p:sldId id="281" r:id="rId8"/>
    <p:sldId id="293" r:id="rId9"/>
    <p:sldId id="275" r:id="rId10"/>
    <p:sldId id="276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0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7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57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05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84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4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6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0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6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8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2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3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1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96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D348-C525-4C9D-81DF-7FDC35341529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005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pPr algn="just"/>
            <a:r>
              <a:rPr lang="sr-Cyrl-RS" sz="3600" dirty="0"/>
              <a:t>лечење </a:t>
            </a:r>
            <a:r>
              <a:rPr lang="sr-Latn-RS" sz="3600" dirty="0"/>
              <a:t>Clostridium difficile </a:t>
            </a:r>
            <a:r>
              <a:rPr lang="sr-Cyrl-RS" sz="3600" dirty="0"/>
              <a:t>инфекције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др Божидар </a:t>
            </a:r>
            <a:r>
              <a:rPr lang="sr-Cyrl-RS" dirty="0" err="1">
                <a:latin typeface="Comic Sans MS" panose="030F0702030302020204" pitchFamily="66" charset="0"/>
              </a:rPr>
              <a:t>Пиндовић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304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Универзитет у Крагујевцу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Факултет медицинских наука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9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8A6C-3FB4-E81D-B020-18E0C02F0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Додатна терапијска потпора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EEAC0-0FC3-8023-C914-BE39751F6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Пробиотици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Може се препоручити употреба пробиотика како би се убрзало обнављање здраве цревне флоре. </a:t>
            </a:r>
          </a:p>
          <a:p>
            <a:r>
              <a:rPr lang="sr-Cyrl-RS" dirty="0" err="1">
                <a:solidFill>
                  <a:srgbClr val="FFC000"/>
                </a:solidFill>
              </a:rPr>
              <a:t>Фекална</a:t>
            </a:r>
            <a:r>
              <a:rPr lang="sr-Cyrl-RS" dirty="0">
                <a:solidFill>
                  <a:srgbClr val="FFC000"/>
                </a:solidFill>
              </a:rPr>
              <a:t> трансплантација: </a:t>
            </a:r>
          </a:p>
          <a:p>
            <a:pPr marL="0" indent="0">
              <a:buNone/>
            </a:pPr>
            <a:r>
              <a:rPr lang="ru-RU" dirty="0"/>
              <a:t>укључује пренос фекалне материје здраве особе у црева заражене особе како би се обновила нормална цревна флора.</a:t>
            </a:r>
          </a:p>
          <a:p>
            <a:pPr marL="0" indent="0">
              <a:buNone/>
            </a:pPr>
            <a:r>
              <a:rPr lang="ru-RU" dirty="0"/>
              <a:t>У случају поновног јављања инфекције.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167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F439B-4DF9-D30B-A92F-CA5F890A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</a:rPr>
              <a:t>Едукација о превенцији:</a:t>
            </a:r>
          </a:p>
          <a:p>
            <a:r>
              <a:rPr lang="ru-RU" dirty="0"/>
              <a:t>Лекар треба пружити савете о превентивним мерама како би се смањио ризик од поновне инфекције, укључујући и савете о правилној хигијени руку и опрезнијој употреби антибиотика.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401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2BEB4-4088-E2DB-5165-C7C63435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Шта ако предложена терапија не оствари жељено дејство?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CEF19-9EB6-68C4-3BCE-3478349BE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4824" y="2288464"/>
            <a:ext cx="7499176" cy="392388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Избор других антибиотика ће зависити од озбиљности инфекције, сензитивности узрочника, претходно коришћених антибиотика и других фактора.</a:t>
            </a:r>
          </a:p>
          <a:p>
            <a:pPr algn="just"/>
            <a:r>
              <a:rPr lang="sr-Cyrl-RS" dirty="0" err="1">
                <a:solidFill>
                  <a:srgbClr val="FFC000"/>
                </a:solidFill>
              </a:rPr>
              <a:t>Фидаксомицин</a:t>
            </a:r>
            <a:endParaRPr lang="sr-Cyrl-RS" dirty="0">
              <a:solidFill>
                <a:srgbClr val="FFC000"/>
              </a:solidFill>
            </a:endParaRPr>
          </a:p>
          <a:p>
            <a:pPr algn="just"/>
            <a:r>
              <a:rPr lang="sr-Cyrl-RS" dirty="0" err="1">
                <a:solidFill>
                  <a:srgbClr val="FFC000"/>
                </a:solidFill>
              </a:rPr>
              <a:t>Рифаксимин</a:t>
            </a:r>
            <a:endParaRPr lang="sr-Cyrl-RS" dirty="0">
              <a:solidFill>
                <a:srgbClr val="FFC000"/>
              </a:solidFill>
            </a:endParaRPr>
          </a:p>
          <a:p>
            <a:pPr algn="just"/>
            <a:r>
              <a:rPr lang="sr-Cyrl-RS" dirty="0" err="1">
                <a:solidFill>
                  <a:srgbClr val="FFC000"/>
                </a:solidFill>
              </a:rPr>
              <a:t>Теикопланин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A2B87-5295-76ED-71BE-5E29277BC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CCB8B-9F6E-AA7A-297E-3D77E8EC1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rgbClr val="FFC000"/>
                </a:solidFill>
              </a:rPr>
              <a:t>Доза</a:t>
            </a:r>
            <a:r>
              <a:rPr lang="ru-RU" dirty="0"/>
              <a:t>: Обично се препоручује примена 500 мг до 750 мг оралним путем сваких 8 сати током 10-14 дана.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Могућа нежељена дејства:</a:t>
            </a:r>
          </a:p>
          <a:p>
            <a:pPr algn="just"/>
            <a:r>
              <a:rPr lang="ru-RU" dirty="0"/>
              <a:t>Мучнина, повраћање.</a:t>
            </a:r>
          </a:p>
          <a:p>
            <a:pPr algn="just"/>
            <a:r>
              <a:rPr lang="ru-RU" dirty="0"/>
              <a:t>Промена укуса.</a:t>
            </a:r>
          </a:p>
          <a:p>
            <a:pPr algn="just"/>
            <a:r>
              <a:rPr lang="ru-RU" dirty="0"/>
              <a:t>Умор.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Могућа промена боје урина (тамна пребојеност).</a:t>
            </a:r>
          </a:p>
          <a:p>
            <a:pPr marL="0" indent="0" algn="just">
              <a:buNone/>
            </a:pPr>
            <a:r>
              <a:rPr lang="ru-RU" dirty="0"/>
              <a:t>Ретко, неуролошки симптоми као што је трњење.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73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FD8EA-FFF3-8C98-1CCC-40B4C4F80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DCEA-AE2C-79FB-28F4-55A7F02E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2CC8A-35BF-471E-3DF9-81B3239F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492403" cy="3416300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effectLst/>
              </a:rPr>
              <a:t>Метронидазол је антибиотик који припада класи нитроимидазола и користи се за лечење различитих </a:t>
            </a:r>
            <a:r>
              <a:rPr lang="sr-Cyrl-RS" sz="2400" dirty="0"/>
              <a:t>анаеробних </a:t>
            </a:r>
            <a:r>
              <a:rPr lang="ru-RU" sz="2400" b="0" i="0" dirty="0">
                <a:effectLst/>
              </a:rPr>
              <a:t>бактеријских као и протозоалних инфекција.</a:t>
            </a:r>
          </a:p>
          <a:p>
            <a:pPr algn="just"/>
            <a:r>
              <a:rPr lang="ru-RU" sz="2400" b="0" i="0" dirty="0">
                <a:effectLst/>
              </a:rPr>
              <a:t>Метронидазол је доступан у облику таблета, капсула, и интравенозног раствора.</a:t>
            </a:r>
            <a:endParaRPr lang="sr-Latn-RS" sz="2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463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7604A-85F6-F05C-338F-0F0BE6462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B60972D-D393-FE6E-B4F0-EEEEF3F72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571AE-676E-DFED-1370-2326880C1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327512" cy="3416300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effectLst/>
                <a:cs typeface="Calibri" panose="020F0502020204030204" pitchFamily="34" charset="0"/>
              </a:rPr>
              <a:t>Честа нежељена дејства која се јављају услед његове употребе укључују горчину у устима, промена укуса, мука, повраћање, дијареја, и ретко алергијске реакције. </a:t>
            </a:r>
          </a:p>
          <a:p>
            <a:pPr algn="just"/>
            <a:r>
              <a:rPr lang="ru-RU" sz="2400" dirty="0">
                <a:cs typeface="Calibri" panose="020F0502020204030204" pitchFamily="34" charset="0"/>
              </a:rPr>
              <a:t>У комбинацији са мебендазолом често доводи до појаве </a:t>
            </a:r>
            <a:r>
              <a:rPr lang="en-US" sz="2400" dirty="0">
                <a:cs typeface="Calibri" panose="020F0502020204030204" pitchFamily="34" charset="0"/>
              </a:rPr>
              <a:t>Stevens</a:t>
            </a:r>
            <a:r>
              <a:rPr lang="sr-Cyrl-RS" sz="2400" dirty="0">
                <a:cs typeface="Calibri" panose="020F0502020204030204" pitchFamily="34" charset="0"/>
              </a:rPr>
              <a:t> </a:t>
            </a:r>
            <a:r>
              <a:rPr lang="en-US" sz="2400" dirty="0">
                <a:cs typeface="Calibri" panose="020F0502020204030204" pitchFamily="34" charset="0"/>
              </a:rPr>
              <a:t>- Johnson –</a:t>
            </a:r>
            <a:r>
              <a:rPr lang="sr-Cyrl-RS" sz="2400" dirty="0">
                <a:cs typeface="Calibri" panose="020F0502020204030204" pitchFamily="34" charset="0"/>
              </a:rPr>
              <a:t>овог синдрома</a:t>
            </a:r>
            <a:r>
              <a:rPr lang="sr-Latn-RS" sz="2400" dirty="0"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У комбинацији са алкохолом може довести до појаве реакције сличне </a:t>
            </a:r>
            <a:r>
              <a:rPr lang="sr-Cyrl-RS" sz="2400" dirty="0" err="1">
                <a:cs typeface="Calibri" panose="020F0502020204030204" pitchFamily="34" charset="0"/>
              </a:rPr>
              <a:t>дисулфирамској</a:t>
            </a:r>
            <a:r>
              <a:rPr lang="sr-Cyrl-RS" sz="2400" dirty="0"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945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3D3B2-A454-A06C-F1CB-A7CB2FE98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0693B1-3622-0979-76EE-FE3233CD7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04140-0DB3-14DE-D298-2C32971F3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252561" cy="3416300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sz="2400" dirty="0">
                <a:cs typeface="Calibri" panose="020F0502020204030204" pitchFamily="34" charset="0"/>
              </a:rPr>
              <a:t>Ступа у интеракције са великим бројем лекова.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Водити рачуна приликом његове употребе заједно са </a:t>
            </a:r>
            <a:r>
              <a:rPr lang="sr-Cyrl-RS" sz="2400" dirty="0" err="1">
                <a:cs typeface="Calibri" panose="020F0502020204030204" pitchFamily="34" charset="0"/>
              </a:rPr>
              <a:t>антикоагулантним</a:t>
            </a:r>
            <a:r>
              <a:rPr lang="sr-Cyrl-RS" sz="2400" dirty="0">
                <a:cs typeface="Calibri" panose="020F0502020204030204" pitchFamily="34" charset="0"/>
              </a:rPr>
              <a:t> лековима.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Не препоручује се његова примена у трудноћи сем ако је апсолутно неопходно, јер пролази </a:t>
            </a:r>
            <a:r>
              <a:rPr lang="sr-Cyrl-RS" sz="2400" dirty="0" err="1">
                <a:cs typeface="Calibri" panose="020F0502020204030204" pitchFamily="34" charset="0"/>
              </a:rPr>
              <a:t>плацентарну</a:t>
            </a:r>
            <a:r>
              <a:rPr lang="sr-Cyrl-RS" sz="2400" dirty="0">
                <a:cs typeface="Calibri" panose="020F0502020204030204" pitchFamily="34" charset="0"/>
              </a:rPr>
              <a:t> баријеру, и излучује се у мајчином млеку у истој концентрацији у којој се налази у серуму.</a:t>
            </a:r>
            <a:endParaRPr lang="en-US" sz="2400" dirty="0">
              <a:cs typeface="Calibri" panose="020F0502020204030204" pitchFamily="34" charset="0"/>
            </a:endParaRP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Превасходно се </a:t>
            </a:r>
            <a:r>
              <a:rPr lang="sr-Cyrl-RS" sz="2400" dirty="0" err="1">
                <a:cs typeface="Calibri" panose="020F0502020204030204" pitchFamily="34" charset="0"/>
              </a:rPr>
              <a:t>метаболише</a:t>
            </a:r>
            <a:r>
              <a:rPr lang="sr-Cyrl-RS" sz="2400" dirty="0">
                <a:cs typeface="Calibri" panose="020F0502020204030204" pitchFamily="34" charset="0"/>
              </a:rPr>
              <a:t> у јетри.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375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72B1-F319-059E-EC6D-D8C067D0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/>
              <a:t>Ванкомицин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F90F4-1C6A-1B95-D0D0-EBE9C593C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b="1" dirty="0">
                <a:solidFill>
                  <a:srgbClr val="FFC000"/>
                </a:solidFill>
              </a:rPr>
              <a:t>Доза</a:t>
            </a:r>
            <a:r>
              <a:rPr lang="sr-Cyrl-RS" dirty="0"/>
              <a:t>: Стандардна доза је 125 мг оралним путем на сваких 6 сати током 10-14 дана.</a:t>
            </a:r>
          </a:p>
          <a:p>
            <a:pPr marL="0" indent="0" algn="just">
              <a:buNone/>
            </a:pPr>
            <a:r>
              <a:rPr lang="sr-Cyrl-RS" dirty="0">
                <a:solidFill>
                  <a:srgbClr val="FF0000"/>
                </a:solidFill>
              </a:rPr>
              <a:t>Могућа нежељена дејства:</a:t>
            </a:r>
          </a:p>
          <a:p>
            <a:pPr algn="just"/>
            <a:r>
              <a:rPr lang="sr-Cyrl-RS" dirty="0"/>
              <a:t>Мучнина, повраћање.</a:t>
            </a:r>
          </a:p>
          <a:p>
            <a:pPr algn="just"/>
            <a:r>
              <a:rPr lang="sr-Cyrl-RS" dirty="0"/>
              <a:t>Бол у стомаку.</a:t>
            </a:r>
          </a:p>
          <a:p>
            <a:pPr algn="just"/>
            <a:r>
              <a:rPr lang="sr-Cyrl-RS" dirty="0">
                <a:solidFill>
                  <a:schemeClr val="accent6">
                    <a:lumMod val="75000"/>
                  </a:schemeClr>
                </a:solidFill>
              </a:rPr>
              <a:t>Промене у згрушавању крви.</a:t>
            </a:r>
          </a:p>
          <a:p>
            <a:pPr algn="just"/>
            <a:r>
              <a:rPr lang="sr-Cyrl-RS" dirty="0"/>
              <a:t>Ретко, алергијске реакције као што су осип, свраб.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27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6D7F-FC1F-DCB3-5F41-8B8CB2A9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Ванкомицин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C1200-E214-BFBB-78CD-4397C22A5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13416"/>
            <a:ext cx="9922777" cy="36063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sz="2400" b="0" i="0" dirty="0" err="1">
                <a:effectLst/>
              </a:rPr>
              <a:t>Ванкомицин</a:t>
            </a:r>
            <a:r>
              <a:rPr lang="sr-Cyrl-RS" sz="2400" b="0" i="0" dirty="0">
                <a:effectLst/>
              </a:rPr>
              <a:t> делује на бактерије тако што спречава синтезу њиховог ћелијског зида. Овај механизам деловања је посебно ефикасан против грам-позитивних бактерија, укључујући </a:t>
            </a:r>
            <a:r>
              <a:rPr lang="sr-Cyrl-RS" sz="2400" b="0" i="0" dirty="0" err="1">
                <a:effectLst/>
              </a:rPr>
              <a:t>метицилин</a:t>
            </a:r>
            <a:r>
              <a:rPr lang="sr-Cyrl-RS" sz="2400" b="0" i="0" dirty="0">
                <a:effectLst/>
              </a:rPr>
              <a:t>-резистентне стафилококе (</a:t>
            </a:r>
            <a:r>
              <a:rPr lang="en-US" sz="2400" b="0" i="0" dirty="0">
                <a:effectLst/>
              </a:rPr>
              <a:t>MRSA).</a:t>
            </a:r>
            <a:endParaRPr lang="sr-Cyrl-RS" sz="2400" b="0" i="0" dirty="0">
              <a:effectLst/>
            </a:endParaRPr>
          </a:p>
          <a:p>
            <a:pPr algn="just"/>
            <a:r>
              <a:rPr lang="sr-Cyrl-RS" sz="2400" dirty="0"/>
              <a:t>Најчешће се користи као терапија код инфекција код којих су други антибиотици заказали.</a:t>
            </a:r>
          </a:p>
          <a:p>
            <a:pPr algn="just"/>
            <a:r>
              <a:rPr lang="sr-Cyrl-RS" sz="2400" dirty="0"/>
              <a:t>Ове инфекције укључују </a:t>
            </a:r>
            <a:r>
              <a:rPr lang="sr-Cyrl-RS" sz="2400" b="0" i="0" dirty="0">
                <a:effectLst/>
              </a:rPr>
              <a:t>менингитис, </a:t>
            </a:r>
            <a:r>
              <a:rPr lang="sr-Cyrl-RS" sz="2400" b="0" i="0" dirty="0" err="1">
                <a:effectLst/>
              </a:rPr>
              <a:t>бактеријску</a:t>
            </a:r>
            <a:r>
              <a:rPr lang="sr-Cyrl-RS" sz="2400" b="0" i="0" dirty="0">
                <a:effectLst/>
              </a:rPr>
              <a:t> сепсу, инфективни </a:t>
            </a:r>
            <a:r>
              <a:rPr lang="sr-Cyrl-RS" sz="2400" b="0" i="0" dirty="0" err="1">
                <a:effectLst/>
              </a:rPr>
              <a:t>ендокардитис</a:t>
            </a:r>
            <a:r>
              <a:rPr lang="sr-Cyrl-RS" sz="2400" b="0" i="0" dirty="0">
                <a:effectLst/>
              </a:rPr>
              <a:t>, </a:t>
            </a:r>
            <a:r>
              <a:rPr lang="ru-RU" sz="2400" b="0" i="0" dirty="0">
                <a:effectLst/>
              </a:rPr>
              <a:t>инфекције коже и меких ткива, и инфекције коштаног система.</a:t>
            </a:r>
            <a:endParaRPr lang="sr-Cyrl-RS" sz="2400" dirty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08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848645-A342-42B3-023B-4F980396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Ванкомицин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0FB9F-DFFD-31A0-AC0E-1A80305C8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362" y="2468032"/>
            <a:ext cx="10687276" cy="388779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sz="2400" dirty="0">
                <a:cs typeface="Calibri" panose="020F0502020204030204" pitchFamily="34" charset="0"/>
              </a:rPr>
              <a:t>Најчешће се примењује </a:t>
            </a:r>
            <a:r>
              <a:rPr lang="sr-Cyrl-RS" sz="2400" dirty="0" err="1">
                <a:cs typeface="Calibri" panose="020F0502020204030204" pitchFamily="34" charset="0"/>
              </a:rPr>
              <a:t>интравенским</a:t>
            </a:r>
            <a:r>
              <a:rPr lang="sr-Cyrl-RS" sz="2400" dirty="0">
                <a:cs typeface="Calibri" panose="020F0502020204030204" pitchFamily="34" charset="0"/>
              </a:rPr>
              <a:t> путем.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Никако не примењивати интрамускуларно, због ризика од појаве </a:t>
            </a:r>
            <a:r>
              <a:rPr lang="sr-Cyrl-RS" sz="2400" dirty="0" err="1">
                <a:cs typeface="Calibri" panose="020F0502020204030204" pitchFamily="34" charset="0"/>
              </a:rPr>
              <a:t>некрозе</a:t>
            </a:r>
            <a:r>
              <a:rPr lang="sr-Cyrl-RS" sz="2400" dirty="0">
                <a:cs typeface="Calibri" panose="020F0502020204030204" pitchFamily="34" charset="0"/>
              </a:rPr>
              <a:t> на месту примене.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Код особа које су алергичне на </a:t>
            </a:r>
            <a:r>
              <a:rPr lang="sr-Cyrl-RS" sz="2400" dirty="0" err="1">
                <a:cs typeface="Calibri" panose="020F0502020204030204" pitchFamily="34" charset="0"/>
              </a:rPr>
              <a:t>теикопланин</a:t>
            </a:r>
            <a:r>
              <a:rPr lang="sr-Cyrl-RS" sz="2400" dirty="0">
                <a:cs typeface="Calibri" panose="020F0502020204030204" pitchFamily="34" charset="0"/>
              </a:rPr>
              <a:t> избегавати примену овог лека јер се може јавити унакрсна </a:t>
            </a:r>
            <a:r>
              <a:rPr lang="sr-Cyrl-RS" sz="2400" dirty="0" err="1">
                <a:cs typeface="Calibri" panose="020F0502020204030204" pitchFamily="34" charset="0"/>
              </a:rPr>
              <a:t>анафилактичка</a:t>
            </a:r>
            <a:r>
              <a:rPr lang="sr-Cyrl-RS" sz="2400" dirty="0">
                <a:cs typeface="Calibri" panose="020F0502020204030204" pitchFamily="34" charset="0"/>
              </a:rPr>
              <a:t> реакција.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Најозбиљнија нежељена реакција која настаје услед примене </a:t>
            </a:r>
            <a:r>
              <a:rPr lang="sr-Cyrl-RS" sz="2400" dirty="0" err="1">
                <a:cs typeface="Calibri" panose="020F0502020204030204" pitchFamily="34" charset="0"/>
              </a:rPr>
              <a:t>ванкомицина</a:t>
            </a:r>
            <a:r>
              <a:rPr lang="sr-Cyrl-RS" sz="2400" dirty="0">
                <a:cs typeface="Calibri" panose="020F0502020204030204" pitchFamily="34" charset="0"/>
              </a:rPr>
              <a:t> је </a:t>
            </a:r>
            <a:r>
              <a:rPr lang="en-US" sz="2400" dirty="0">
                <a:cs typeface="Calibri" panose="020F0502020204030204" pitchFamily="34" charset="0"/>
              </a:rPr>
              <a:t>Stevens</a:t>
            </a:r>
            <a:r>
              <a:rPr lang="sr-Cyrl-RS" sz="2400" dirty="0">
                <a:cs typeface="Calibri" panose="020F0502020204030204" pitchFamily="34" charset="0"/>
              </a:rPr>
              <a:t> </a:t>
            </a:r>
            <a:r>
              <a:rPr lang="en-US" sz="2400" dirty="0">
                <a:cs typeface="Calibri" panose="020F0502020204030204" pitchFamily="34" charset="0"/>
              </a:rPr>
              <a:t>- Johnson –</a:t>
            </a:r>
            <a:r>
              <a:rPr lang="sr-Cyrl-RS" sz="2400" dirty="0">
                <a:cs typeface="Calibri" panose="020F0502020204030204" pitchFamily="34" charset="0"/>
              </a:rPr>
              <a:t>ов синдром.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Водити рачуна о примени овог лека код особа које болују од бубрежне инсуфицијенције.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964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505C-09C1-0C74-C6BC-D4CA01C3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Интеракције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BA619-317A-24E5-67AC-6F023CB05AC9}"/>
              </a:ext>
            </a:extLst>
          </p:cNvPr>
          <p:cNvSpPr txBox="1"/>
          <p:nvPr/>
        </p:nvSpPr>
        <p:spPr>
          <a:xfrm>
            <a:off x="1790351" y="1844825"/>
            <a:ext cx="38927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dirty="0" err="1">
                <a:solidFill>
                  <a:srgbClr val="FFC000"/>
                </a:solidFill>
                <a:latin typeface="Comic Sans MS" panose="030F0702030302020204" pitchFamily="66" charset="0"/>
              </a:rPr>
              <a:t>Метронидазол</a:t>
            </a:r>
            <a:r>
              <a:rPr lang="sr-Cyrl-RS" sz="2000" b="1" dirty="0">
                <a:solidFill>
                  <a:srgbClr val="FFC00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endParaRPr lang="sr-Cyrl-RS" sz="2000" b="1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Comic Sans MS" panose="030F0702030302020204" pitchFamily="66" charset="0"/>
              </a:rPr>
              <a:t>Интеракције са оралним </a:t>
            </a:r>
            <a:r>
              <a:rPr lang="sr-Cyrl-RS" sz="2000" dirty="0" err="1">
                <a:latin typeface="Comic Sans MS" panose="030F0702030302020204" pitchFamily="66" charset="0"/>
              </a:rPr>
              <a:t>антикоагулансима</a:t>
            </a:r>
            <a:r>
              <a:rPr lang="sr-Cyrl-RS" sz="2000" dirty="0">
                <a:latin typeface="Comic Sans MS" panose="030F0702030302020204" pitchFamily="66" charset="0"/>
              </a:rPr>
              <a:t> (нпр. </a:t>
            </a:r>
            <a:r>
              <a:rPr lang="sr-Cyrl-RS" sz="2000" dirty="0" err="1">
                <a:latin typeface="Comic Sans MS" panose="030F0702030302020204" pitchFamily="66" charset="0"/>
              </a:rPr>
              <a:t>варфарин</a:t>
            </a:r>
            <a:r>
              <a:rPr lang="sr-Cyrl-RS" sz="2000" dirty="0">
                <a:latin typeface="Comic Sans MS" panose="030F0702030302020204" pitchFamily="66" charset="0"/>
              </a:rPr>
              <a:t>) - повећање ризика од крварења.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Comic Sans MS" panose="030F0702030302020204" pitchFamily="66" charset="0"/>
              </a:rPr>
              <a:t>Интеракције с литијумом: </a:t>
            </a:r>
            <a:r>
              <a:rPr lang="ru-RU" sz="2000" dirty="0">
                <a:latin typeface="Comic Sans MS" panose="030F0702030302020204" pitchFamily="66" charset="0"/>
              </a:rPr>
              <a:t>повећање нивоа литијума у крви - до појаве токсичности.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Comic Sans MS" panose="030F0702030302020204" pitchFamily="66" charset="0"/>
              </a:rPr>
              <a:t>Интеракције с циклоспорином</a:t>
            </a:r>
            <a:r>
              <a:rPr lang="ru-RU" sz="2000" dirty="0">
                <a:latin typeface="Comic Sans MS" panose="030F0702030302020204" pitchFamily="66" charset="0"/>
              </a:rPr>
              <a:t>: Може повећати нивое циклоспорина у крви.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53C81D-633E-A877-C0A2-66253EE9F2D8}"/>
              </a:ext>
            </a:extLst>
          </p:cNvPr>
          <p:cNvSpPr txBox="1"/>
          <p:nvPr/>
        </p:nvSpPr>
        <p:spPr>
          <a:xfrm>
            <a:off x="6672063" y="1844824"/>
            <a:ext cx="389277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Ванкомицин</a:t>
            </a:r>
            <a:r>
              <a:rPr lang="sr-Cyrl-RS" sz="2000" dirty="0">
                <a:solidFill>
                  <a:srgbClr val="FFFF0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endParaRPr lang="sr-Cyrl-RS" sz="2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Comic Sans MS" panose="030F0702030302020204" pitchFamily="66" charset="0"/>
              </a:rPr>
              <a:t>Интеракције с другим антибиотицима: </a:t>
            </a:r>
            <a:r>
              <a:rPr lang="ru-RU" sz="2000" dirty="0">
                <a:latin typeface="Comic Sans MS" panose="030F0702030302020204" pitchFamily="66" charset="0"/>
              </a:rPr>
              <a:t>Ванкомицин може имати интеракције с другим антибиотицима.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Comic Sans MS" panose="030F0702030302020204" pitchFamily="66" charset="0"/>
              </a:rPr>
              <a:t>Интеракције с кардиолошком терапијом (нпр. дигоксин) </a:t>
            </a:r>
            <a:r>
              <a:rPr lang="ru-RU" sz="2000" dirty="0">
                <a:latin typeface="Comic Sans MS" panose="030F0702030302020204" pitchFamily="66" charset="0"/>
              </a:rPr>
              <a:t>– настанак нежељених дејстава.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Comic Sans MS" panose="030F0702030302020204" pitchFamily="66" charset="0"/>
              </a:rPr>
              <a:t>Интеракције на </a:t>
            </a:r>
            <a:r>
              <a:rPr lang="sr-Cyrl-RS" sz="2000" b="1" dirty="0">
                <a:latin typeface="Comic Sans MS" panose="030F0702030302020204" pitchFamily="66" charset="0"/>
              </a:rPr>
              <a:t>НСАИЛ.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Comic Sans MS" panose="030F0702030302020204" pitchFamily="66" charset="0"/>
              </a:rPr>
              <a:t>Интеракције са лековима попут </a:t>
            </a:r>
            <a:r>
              <a:rPr lang="sr-Cyrl-RS" sz="2000" b="1" dirty="0" err="1">
                <a:latin typeface="Comic Sans MS" panose="030F0702030302020204" pitchFamily="66" charset="0"/>
              </a:rPr>
              <a:t>неомицина</a:t>
            </a:r>
            <a:r>
              <a:rPr lang="sr-Cyrl-RS" sz="2000" b="1" dirty="0">
                <a:latin typeface="Comic Sans MS" panose="030F0702030302020204" pitchFamily="66" charset="0"/>
              </a:rPr>
              <a:t>.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115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12</TotalTime>
  <Words>585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Tw Cen MT</vt:lpstr>
      <vt:lpstr>Circuit</vt:lpstr>
      <vt:lpstr>лечење Clostridium difficile инфекције</vt:lpstr>
      <vt:lpstr>Метронидазол</vt:lpstr>
      <vt:lpstr>Метронидазол</vt:lpstr>
      <vt:lpstr>Метронидазол</vt:lpstr>
      <vt:lpstr>Метронидазол</vt:lpstr>
      <vt:lpstr>Ванкомицин</vt:lpstr>
      <vt:lpstr>Ванкомицин</vt:lpstr>
      <vt:lpstr>Ванкомицин</vt:lpstr>
      <vt:lpstr>Интеракције</vt:lpstr>
      <vt:lpstr>Додатна терапијска потпора</vt:lpstr>
      <vt:lpstr>PowerPoint Presentation</vt:lpstr>
      <vt:lpstr>Шта ако предложена терапија не оствари жељено дејство?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Метронидазол</dc:title>
  <dc:creator>Boki</dc:creator>
  <cp:lastModifiedBy>Boki</cp:lastModifiedBy>
  <cp:revision>4</cp:revision>
  <dcterms:created xsi:type="dcterms:W3CDTF">2024-02-06T17:56:44Z</dcterms:created>
  <dcterms:modified xsi:type="dcterms:W3CDTF">2024-02-06T18:14:42Z</dcterms:modified>
</cp:coreProperties>
</file>